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66" r:id="rId5"/>
    <p:sldId id="269" r:id="rId6"/>
    <p:sldId id="270" r:id="rId7"/>
    <p:sldId id="271" r:id="rId8"/>
    <p:sldId id="259" r:id="rId9"/>
    <p:sldId id="268" r:id="rId10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29BDD"/>
    <a:srgbClr val="FB7D7D"/>
    <a:srgbClr val="482E53"/>
    <a:srgbClr val="BF2F58"/>
    <a:srgbClr val="D86284"/>
    <a:srgbClr val="AE40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85" d="100"/>
          <a:sy n="85" d="100"/>
        </p:scale>
        <p:origin x="140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D2E5C-0FC1-4950-A380-1AA364683779}" type="datetimeFigureOut">
              <a:rPr lang="ko-KR" altLang="en-US" smtClean="0"/>
              <a:t>2021-11-02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3F34F-03AF-48F6-AC56-0D7DB08E28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89642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D2E5C-0FC1-4950-A380-1AA364683779}" type="datetimeFigureOut">
              <a:rPr lang="ko-KR" altLang="en-US" smtClean="0"/>
              <a:t>2021-11-02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3F34F-03AF-48F6-AC56-0D7DB08E28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57457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D2E5C-0FC1-4950-A380-1AA364683779}" type="datetimeFigureOut">
              <a:rPr lang="ko-KR" altLang="en-US" smtClean="0"/>
              <a:t>2021-11-02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3F34F-03AF-48F6-AC56-0D7DB08E28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98496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D2E5C-0FC1-4950-A380-1AA364683779}" type="datetimeFigureOut">
              <a:rPr lang="ko-KR" altLang="en-US" smtClean="0"/>
              <a:t>2021-11-02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3F34F-03AF-48F6-AC56-0D7DB08E28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08297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D2E5C-0FC1-4950-A380-1AA364683779}" type="datetimeFigureOut">
              <a:rPr lang="ko-KR" altLang="en-US" smtClean="0"/>
              <a:t>2021-11-02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3F34F-03AF-48F6-AC56-0D7DB08E28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86151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D2E5C-0FC1-4950-A380-1AA364683779}" type="datetimeFigureOut">
              <a:rPr lang="ko-KR" altLang="en-US" smtClean="0"/>
              <a:t>2021-11-02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3F34F-03AF-48F6-AC56-0D7DB08E28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0871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D2E5C-0FC1-4950-A380-1AA364683779}" type="datetimeFigureOut">
              <a:rPr lang="ko-KR" altLang="en-US" smtClean="0"/>
              <a:t>2021-11-02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3F34F-03AF-48F6-AC56-0D7DB08E28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0844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D2E5C-0FC1-4950-A380-1AA364683779}" type="datetimeFigureOut">
              <a:rPr lang="ko-KR" altLang="en-US" smtClean="0"/>
              <a:t>2021-11-02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3F34F-03AF-48F6-AC56-0D7DB08E28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10393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D2E5C-0FC1-4950-A380-1AA364683779}" type="datetimeFigureOut">
              <a:rPr lang="ko-KR" altLang="en-US" smtClean="0"/>
              <a:t>2021-11-02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3F34F-03AF-48F6-AC56-0D7DB08E28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51029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D2E5C-0FC1-4950-A380-1AA364683779}" type="datetimeFigureOut">
              <a:rPr lang="ko-KR" altLang="en-US" smtClean="0"/>
              <a:t>2021-11-02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3F34F-03AF-48F6-AC56-0D7DB08E28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11273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D2E5C-0FC1-4950-A380-1AA364683779}" type="datetimeFigureOut">
              <a:rPr lang="ko-KR" altLang="en-US" smtClean="0"/>
              <a:t>2021-11-02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3F34F-03AF-48F6-AC56-0D7DB08E28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25728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FD2E5C-0FC1-4950-A380-1AA364683779}" type="datetimeFigureOut">
              <a:rPr lang="ko-KR" altLang="en-US" smtClean="0"/>
              <a:t>2021-11-02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63F34F-03AF-48F6-AC56-0D7DB08E28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04146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3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4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38844" y="1006262"/>
            <a:ext cx="680506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sz="8000" dirty="0">
              <a:solidFill>
                <a:srgbClr val="BF2F58"/>
              </a:solidFill>
              <a:latin typeface="Karmatic Arcade" panose="02000000000000000000" pitchFamily="2" charset="0"/>
            </a:endParaRPr>
          </a:p>
          <a:p>
            <a:pPr algn="ctr"/>
            <a:r>
              <a:rPr lang="ko-KR" altLang="en-US" sz="8000">
                <a:solidFill>
                  <a:srgbClr val="D86284"/>
                </a:solidFill>
                <a:latin typeface="Karmatic Arcade" panose="02000000000000000000" pitchFamily="2" charset="0"/>
              </a:rPr>
              <a:t>중간 </a:t>
            </a:r>
            <a:r>
              <a:rPr lang="ko-KR" altLang="en-US" sz="8000" dirty="0">
                <a:solidFill>
                  <a:srgbClr val="D86284"/>
                </a:solidFill>
                <a:latin typeface="Karmatic Arcade" panose="02000000000000000000" pitchFamily="2" charset="0"/>
              </a:rPr>
              <a:t>발표</a:t>
            </a:r>
            <a:endParaRPr lang="en-US" altLang="ko-KR" sz="8000" dirty="0">
              <a:solidFill>
                <a:srgbClr val="D86284"/>
              </a:solidFill>
              <a:latin typeface="Karmatic Arcade" panose="02000000000000000000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140848" y="3475965"/>
            <a:ext cx="13724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LVDC Game Over 2" panose="00000400000000000000" pitchFamily="2" charset="0"/>
              </a:rPr>
              <a:t>20170100 </a:t>
            </a:r>
            <a:r>
              <a:rPr lang="ko-KR" altLang="en-US" sz="1100" dirty="0">
                <a:solidFill>
                  <a:schemeClr val="bg1"/>
                </a:solidFill>
                <a:latin typeface="LVDC Game Over 2" panose="00000400000000000000" pitchFamily="2" charset="0"/>
              </a:rPr>
              <a:t>김규철</a:t>
            </a:r>
            <a:endParaRPr lang="en-US" altLang="ko-KR" sz="1100" dirty="0">
              <a:solidFill>
                <a:schemeClr val="bg1"/>
              </a:solidFill>
              <a:latin typeface="LVDC Game Over 2" panose="00000400000000000000" pitchFamily="2" charset="0"/>
            </a:endParaRPr>
          </a:p>
          <a:p>
            <a:r>
              <a:rPr lang="en-US" altLang="ko-KR" sz="1100" dirty="0">
                <a:solidFill>
                  <a:schemeClr val="bg1"/>
                </a:solidFill>
                <a:latin typeface="LVDC Game Over 2" panose="00000400000000000000" pitchFamily="2" charset="0"/>
              </a:rPr>
              <a:t>20170526 </a:t>
            </a:r>
            <a:r>
              <a:rPr lang="ko-KR" altLang="en-US" sz="1100" dirty="0" err="1">
                <a:solidFill>
                  <a:schemeClr val="bg1"/>
                </a:solidFill>
                <a:latin typeface="LVDC Game Over 2" panose="00000400000000000000" pitchFamily="2" charset="0"/>
              </a:rPr>
              <a:t>방진성</a:t>
            </a:r>
            <a:endParaRPr lang="en-US" altLang="ko-KR" sz="1100" dirty="0">
              <a:solidFill>
                <a:schemeClr val="bg1"/>
              </a:solidFill>
              <a:latin typeface="LVDC Game Over 2" panose="00000400000000000000" pitchFamily="2" charset="0"/>
            </a:endParaRPr>
          </a:p>
          <a:p>
            <a:r>
              <a:rPr lang="en-US" altLang="ko-KR" sz="1100" dirty="0">
                <a:solidFill>
                  <a:schemeClr val="bg1"/>
                </a:solidFill>
                <a:latin typeface="LVDC Game Over 2" panose="00000400000000000000" pitchFamily="2" charset="0"/>
              </a:rPr>
              <a:t>20170568 </a:t>
            </a:r>
            <a:r>
              <a:rPr lang="ko-KR" altLang="en-US" sz="1100" dirty="0">
                <a:solidFill>
                  <a:schemeClr val="bg1"/>
                </a:solidFill>
                <a:latin typeface="LVDC Game Over 2" panose="00000400000000000000" pitchFamily="2" charset="0"/>
              </a:rPr>
              <a:t>서승환</a:t>
            </a:r>
            <a:endParaRPr lang="en-US" altLang="ko-KR" sz="1100" dirty="0">
              <a:solidFill>
                <a:schemeClr val="bg1"/>
              </a:solidFill>
              <a:latin typeface="LVDC Game Over 2" panose="00000400000000000000" pitchFamily="2" charset="0"/>
            </a:endParaRPr>
          </a:p>
          <a:p>
            <a:r>
              <a:rPr lang="en-US" altLang="ko-KR" sz="1100" dirty="0">
                <a:solidFill>
                  <a:schemeClr val="bg1"/>
                </a:solidFill>
                <a:latin typeface="LVDC Game Over 2" panose="00000400000000000000" pitchFamily="2" charset="0"/>
              </a:rPr>
              <a:t>20170873 </a:t>
            </a:r>
            <a:r>
              <a:rPr lang="ko-KR" altLang="en-US" sz="1100" dirty="0">
                <a:solidFill>
                  <a:schemeClr val="bg1"/>
                </a:solidFill>
                <a:latin typeface="LVDC Game Over 2" panose="00000400000000000000" pitchFamily="2" charset="0"/>
              </a:rPr>
              <a:t>이윤석</a:t>
            </a:r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1138844" y="99752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45" name="_x696273616" descr="EMB000028e83d8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550" y="457199"/>
            <a:ext cx="5580063" cy="1936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4561612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/>
          <p:cNvGrpSpPr>
            <a:grpSpLocks/>
          </p:cNvGrpSpPr>
          <p:nvPr/>
        </p:nvGrpSpPr>
        <p:grpSpPr>
          <a:xfrm>
            <a:off x="4572000" y="1492504"/>
            <a:ext cx="3663685" cy="410710"/>
            <a:chOff x="3212757" y="711068"/>
            <a:chExt cx="4433058" cy="410710"/>
          </a:xfrm>
        </p:grpSpPr>
        <p:sp>
          <p:nvSpPr>
            <p:cNvPr id="5" name="TextBox 4"/>
            <p:cNvSpPr txBox="1"/>
            <p:nvPr/>
          </p:nvSpPr>
          <p:spPr>
            <a:xfrm>
              <a:off x="3212757" y="752446"/>
              <a:ext cx="1078825" cy="369332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r>
                <a:rPr lang="en-US" altLang="ko-KR" dirty="0">
                  <a:solidFill>
                    <a:srgbClr val="BF2F58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1. </a:t>
              </a:r>
              <a:r>
                <a:rPr lang="ko-KR" altLang="en-US" dirty="0">
                  <a:solidFill>
                    <a:srgbClr val="BF2F58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개요</a:t>
              </a:r>
            </a:p>
          </p:txBody>
        </p:sp>
        <p:pic>
          <p:nvPicPr>
            <p:cNvPr id="10" name="그림 9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7489" t="38980" r="-1433" b="-1173"/>
            <a:stretch/>
          </p:blipFill>
          <p:spPr>
            <a:xfrm rot="16200000">
              <a:off x="6972431" y="392830"/>
              <a:ext cx="355146" cy="991622"/>
            </a:xfrm>
            <a:prstGeom prst="rect">
              <a:avLst/>
            </a:prstGeom>
          </p:spPr>
        </p:pic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C8998453-BEBA-43B0-B71C-91B98CAACA33}"/>
              </a:ext>
            </a:extLst>
          </p:cNvPr>
          <p:cNvGrpSpPr>
            <a:grpSpLocks/>
          </p:cNvGrpSpPr>
          <p:nvPr/>
        </p:nvGrpSpPr>
        <p:grpSpPr>
          <a:xfrm>
            <a:off x="4572000" y="2120033"/>
            <a:ext cx="3663685" cy="410710"/>
            <a:chOff x="3212757" y="711068"/>
            <a:chExt cx="4433058" cy="410710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D41F472-F7BE-4100-B553-42DF36382632}"/>
                </a:ext>
              </a:extLst>
            </p:cNvPr>
            <p:cNvSpPr txBox="1"/>
            <p:nvPr/>
          </p:nvSpPr>
          <p:spPr>
            <a:xfrm>
              <a:off x="3212757" y="752446"/>
              <a:ext cx="1078825" cy="369332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r>
                <a:rPr lang="en-US" altLang="ko-KR" dirty="0">
                  <a:solidFill>
                    <a:srgbClr val="BF2F58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2. </a:t>
              </a:r>
              <a:r>
                <a:rPr lang="ko-KR" altLang="en-US" dirty="0">
                  <a:solidFill>
                    <a:srgbClr val="BF2F58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사용 기술</a:t>
              </a:r>
            </a:p>
          </p:txBody>
        </p:sp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B1E8D7E9-1AC8-40F0-A0FD-8797C499E4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7489" t="38980" r="-1433" b="-1173"/>
            <a:stretch/>
          </p:blipFill>
          <p:spPr>
            <a:xfrm rot="16200000">
              <a:off x="6972431" y="392830"/>
              <a:ext cx="355146" cy="991622"/>
            </a:xfrm>
            <a:prstGeom prst="rect">
              <a:avLst/>
            </a:prstGeom>
          </p:spPr>
        </p:pic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FA4F250C-8D27-423B-9673-9DC0065192B7}"/>
              </a:ext>
            </a:extLst>
          </p:cNvPr>
          <p:cNvGrpSpPr>
            <a:grpSpLocks/>
          </p:cNvGrpSpPr>
          <p:nvPr/>
        </p:nvGrpSpPr>
        <p:grpSpPr>
          <a:xfrm>
            <a:off x="4572000" y="2745032"/>
            <a:ext cx="3663685" cy="410710"/>
            <a:chOff x="3212757" y="711068"/>
            <a:chExt cx="4433058" cy="410710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A966645-FF3E-43D3-AD0F-42E7AF9B2797}"/>
                </a:ext>
              </a:extLst>
            </p:cNvPr>
            <p:cNvSpPr txBox="1"/>
            <p:nvPr/>
          </p:nvSpPr>
          <p:spPr>
            <a:xfrm>
              <a:off x="3212757" y="752446"/>
              <a:ext cx="1078825" cy="369332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r>
                <a:rPr lang="en-US" altLang="ko-KR" dirty="0">
                  <a:solidFill>
                    <a:srgbClr val="BF2F58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3. </a:t>
              </a:r>
              <a:r>
                <a:rPr lang="ko-KR" altLang="en-US" dirty="0">
                  <a:solidFill>
                    <a:srgbClr val="BF2F58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진행 상황</a:t>
              </a:r>
              <a:endParaRPr lang="en-US" altLang="ko-KR" dirty="0">
                <a:solidFill>
                  <a:srgbClr val="BF2F58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B8D86F9A-AB80-46F3-A6E3-2B9822ECBD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7489" t="38980" r="-1433" b="-1173"/>
            <a:stretch/>
          </p:blipFill>
          <p:spPr>
            <a:xfrm rot="16200000">
              <a:off x="6972431" y="392830"/>
              <a:ext cx="355146" cy="991622"/>
            </a:xfrm>
            <a:prstGeom prst="rect">
              <a:avLst/>
            </a:prstGeom>
          </p:spPr>
        </p:pic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C7246294-D020-4DA5-A497-5C463CDB1559}"/>
              </a:ext>
            </a:extLst>
          </p:cNvPr>
          <p:cNvGrpSpPr>
            <a:grpSpLocks/>
          </p:cNvGrpSpPr>
          <p:nvPr/>
        </p:nvGrpSpPr>
        <p:grpSpPr>
          <a:xfrm>
            <a:off x="4572000" y="3429000"/>
            <a:ext cx="3663685" cy="410710"/>
            <a:chOff x="3212757" y="711068"/>
            <a:chExt cx="4433058" cy="410710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74E1CAD-B876-4FC9-A1A1-6B66E0B29DB6}"/>
                </a:ext>
              </a:extLst>
            </p:cNvPr>
            <p:cNvSpPr txBox="1"/>
            <p:nvPr/>
          </p:nvSpPr>
          <p:spPr>
            <a:xfrm>
              <a:off x="3212757" y="752446"/>
              <a:ext cx="1078825" cy="369332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r>
                <a:rPr lang="en-US" altLang="ko-KR" dirty="0">
                  <a:solidFill>
                    <a:srgbClr val="BF2F58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4. </a:t>
              </a:r>
              <a:r>
                <a:rPr lang="ko-KR" altLang="en-US" dirty="0">
                  <a:solidFill>
                    <a:srgbClr val="BF2F58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시연</a:t>
              </a:r>
            </a:p>
          </p:txBody>
        </p:sp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6092FB04-E8CD-46FA-BEC8-E64F5ACEB2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7489" t="38980" r="-1433" b="-1173"/>
            <a:stretch/>
          </p:blipFill>
          <p:spPr>
            <a:xfrm rot="16200000">
              <a:off x="6972431" y="392830"/>
              <a:ext cx="355146" cy="991622"/>
            </a:xfrm>
            <a:prstGeom prst="rect">
              <a:avLst/>
            </a:prstGeom>
          </p:spPr>
        </p:pic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B4896AF3-FF0A-4FED-91AF-ABDF3A69324F}"/>
              </a:ext>
            </a:extLst>
          </p:cNvPr>
          <p:cNvGrpSpPr>
            <a:grpSpLocks/>
          </p:cNvGrpSpPr>
          <p:nvPr/>
        </p:nvGrpSpPr>
        <p:grpSpPr>
          <a:xfrm>
            <a:off x="4572000" y="4112967"/>
            <a:ext cx="3663685" cy="410710"/>
            <a:chOff x="3212757" y="711068"/>
            <a:chExt cx="4433058" cy="410710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9EEF496-01C5-40C5-B224-018C2D04E3B2}"/>
                </a:ext>
              </a:extLst>
            </p:cNvPr>
            <p:cNvSpPr txBox="1"/>
            <p:nvPr/>
          </p:nvSpPr>
          <p:spPr>
            <a:xfrm>
              <a:off x="3212757" y="752446"/>
              <a:ext cx="1078825" cy="369332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r>
                <a:rPr lang="en-US" altLang="ko-KR" dirty="0">
                  <a:solidFill>
                    <a:srgbClr val="BF2F58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5. </a:t>
              </a:r>
              <a:r>
                <a:rPr lang="en-US" altLang="ko-KR" dirty="0" err="1">
                  <a:solidFill>
                    <a:srgbClr val="BF2F58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QnA</a:t>
              </a:r>
              <a:endParaRPr lang="ko-KR" altLang="en-US" dirty="0">
                <a:solidFill>
                  <a:srgbClr val="BF2F58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28E7042F-027D-413C-AA4E-F6DEA25804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7489" t="38980" r="-1433" b="-1173"/>
            <a:stretch/>
          </p:blipFill>
          <p:spPr>
            <a:xfrm rot="16200000">
              <a:off x="6972431" y="392830"/>
              <a:ext cx="355146" cy="99162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01303752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44" t="45647" r="43694" b="28883"/>
          <a:stretch/>
        </p:blipFill>
        <p:spPr>
          <a:xfrm>
            <a:off x="102976" y="97414"/>
            <a:ext cx="626073" cy="45046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29049" y="224298"/>
            <a:ext cx="922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BF2F58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1. </a:t>
            </a:r>
            <a:r>
              <a:rPr lang="ko-KR" altLang="en-US" b="1" dirty="0">
                <a:solidFill>
                  <a:srgbClr val="BF2F58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개요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03616" y="4313221"/>
            <a:ext cx="60928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/>
            <a:r>
              <a:rPr lang="ko-KR" altLang="en-US" dirty="0"/>
              <a:t>한국 </a:t>
            </a:r>
            <a:r>
              <a:rPr lang="ko-KR" altLang="en-US" dirty="0" err="1"/>
              <a:t>게임계가</a:t>
            </a:r>
            <a:r>
              <a:rPr lang="ko-KR" altLang="en-US" dirty="0"/>
              <a:t> 국제 시장은 물론이고</a:t>
            </a:r>
            <a:r>
              <a:rPr lang="en-US" altLang="ko-KR" dirty="0"/>
              <a:t>, </a:t>
            </a:r>
            <a:r>
              <a:rPr lang="ko-KR" altLang="en-US" dirty="0"/>
              <a:t>국내 시장에서까지 경쟁력을 잃어버리게 될 지도 모른다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16012" y="1335024"/>
            <a:ext cx="75331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국내에서 개발된 게임 중 연출과 서사성을 보여줄 수 있는 싱글 플레이 게임은 이제 찾아보기 힘듦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지난해 국내 게임산업 매출액은 증가했지만 </a:t>
            </a:r>
            <a:r>
              <a:rPr lang="en-US" altLang="ko-KR" dirty="0"/>
              <a:t>PC</a:t>
            </a:r>
            <a:r>
              <a:rPr lang="ko-KR" altLang="en-US" dirty="0"/>
              <a:t>게임 매출은 감소</a:t>
            </a:r>
          </a:p>
        </p:txBody>
      </p:sp>
      <p:sp>
        <p:nvSpPr>
          <p:cNvPr id="7" name="아래쪽 화살표 6"/>
          <p:cNvSpPr/>
          <p:nvPr/>
        </p:nvSpPr>
        <p:spPr>
          <a:xfrm>
            <a:off x="3632662" y="2854852"/>
            <a:ext cx="964276" cy="1102005"/>
          </a:xfrm>
          <a:prstGeom prst="downArrow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2604740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44" t="45647" r="43694" b="28883"/>
          <a:stretch/>
        </p:blipFill>
        <p:spPr>
          <a:xfrm>
            <a:off x="102976" y="97414"/>
            <a:ext cx="626073" cy="45046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29049" y="224298"/>
            <a:ext cx="1465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BF2F58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2. </a:t>
            </a:r>
            <a:r>
              <a:rPr lang="ko-KR" altLang="en-US" b="1" dirty="0">
                <a:solidFill>
                  <a:srgbClr val="BF2F58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사용 기술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729049" y="4572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0" y="101069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2657856" y="36576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352811" y="419741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55" name="_x543603688" descr="EMB000028e83d5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9181" y="3540566"/>
            <a:ext cx="2554287" cy="100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3139" y="3080247"/>
            <a:ext cx="2819900" cy="1060954"/>
          </a:xfrm>
          <a:prstGeom prst="rect">
            <a:avLst/>
          </a:prstGeom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DC7F6650-118B-4DA9-B145-B2A0393D09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0955" y="1644507"/>
            <a:ext cx="1373883" cy="1478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902" y="2984291"/>
            <a:ext cx="1421033" cy="1421033"/>
          </a:xfrm>
          <a:prstGeom prst="rect">
            <a:avLst/>
          </a:prstGeom>
        </p:spPr>
      </p:pic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B5F1527D-7429-4794-B7E0-F4868C3C62A4}"/>
              </a:ext>
            </a:extLst>
          </p:cNvPr>
          <p:cNvCxnSpPr>
            <a:cxnSpLocks/>
          </p:cNvCxnSpPr>
          <p:nvPr/>
        </p:nvCxnSpPr>
        <p:spPr>
          <a:xfrm flipH="1">
            <a:off x="2361896" y="1703540"/>
            <a:ext cx="5524" cy="418627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B5F1527D-7429-4794-B7E0-F4868C3C62A4}"/>
              </a:ext>
            </a:extLst>
          </p:cNvPr>
          <p:cNvCxnSpPr>
            <a:cxnSpLocks/>
          </p:cNvCxnSpPr>
          <p:nvPr/>
        </p:nvCxnSpPr>
        <p:spPr>
          <a:xfrm flipH="1">
            <a:off x="5526065" y="1703539"/>
            <a:ext cx="1" cy="416834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43492" y="1349143"/>
            <a:ext cx="1371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Platform</a:t>
            </a:r>
            <a:endParaRPr lang="ko-KR" altLang="en-US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3751438" y="1303907"/>
            <a:ext cx="669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Tool</a:t>
            </a:r>
            <a:endParaRPr lang="ko-KR" altLang="en-US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6733187" y="1334207"/>
            <a:ext cx="1371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Graphics</a:t>
            </a:r>
            <a:endParaRPr lang="ko-KR" altLang="en-US" b="1" dirty="0"/>
          </a:p>
        </p:txBody>
      </p:sp>
      <p:pic>
        <p:nvPicPr>
          <p:cNvPr id="25" name="Picture 1">
            <a:extLst>
              <a:ext uri="{FF2B5EF4-FFF2-40B4-BE49-F238E27FC236}">
                <a16:creationId xmlns:a16="http://schemas.microsoft.com/office/drawing/2014/main" id="{038CD78E-CA9F-4FB1-BD2A-D3B0FAAC049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33945" y="4742495"/>
            <a:ext cx="2992120" cy="1006475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290090953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44" t="45647" r="43694" b="28883"/>
          <a:stretch/>
        </p:blipFill>
        <p:spPr>
          <a:xfrm>
            <a:off x="102976" y="97414"/>
            <a:ext cx="626073" cy="45046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29049" y="224298"/>
            <a:ext cx="1383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BF2F58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3. </a:t>
            </a:r>
            <a:r>
              <a:rPr lang="ko-KR" altLang="en-US" b="1" dirty="0">
                <a:solidFill>
                  <a:srgbClr val="BF2F58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진행상황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AF42DEA-4CF2-49DE-8F52-A1C6E3C32C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4038" y="600075"/>
            <a:ext cx="5495925" cy="5657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3175501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44" t="45647" r="43694" b="28883"/>
          <a:stretch/>
        </p:blipFill>
        <p:spPr>
          <a:xfrm>
            <a:off x="102976" y="97414"/>
            <a:ext cx="626073" cy="45046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29049" y="224298"/>
            <a:ext cx="922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BF2F58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4. </a:t>
            </a:r>
            <a:r>
              <a:rPr lang="ko-KR" altLang="en-US" b="1" dirty="0">
                <a:solidFill>
                  <a:srgbClr val="BF2F58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시연</a:t>
            </a:r>
          </a:p>
        </p:txBody>
      </p:sp>
      <p:pic>
        <p:nvPicPr>
          <p:cNvPr id="4" name="얼굴픽셀화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47941" y="1220086"/>
            <a:ext cx="7639532" cy="429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87866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44" t="45647" r="43694" b="28883"/>
          <a:stretch/>
        </p:blipFill>
        <p:spPr>
          <a:xfrm>
            <a:off x="102976" y="97414"/>
            <a:ext cx="626073" cy="45046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29049" y="224298"/>
            <a:ext cx="922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BF2F58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4. </a:t>
            </a:r>
            <a:r>
              <a:rPr lang="ko-KR" altLang="en-US" b="1" dirty="0">
                <a:solidFill>
                  <a:srgbClr val="BF2F58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시연</a:t>
            </a:r>
          </a:p>
        </p:txBody>
      </p:sp>
      <p:pic>
        <p:nvPicPr>
          <p:cNvPr id="5" name="게임플레이">
            <a:hlinkClick r:id="" action="ppaction://media"/>
            <a:extLst>
              <a:ext uri="{FF2B5EF4-FFF2-40B4-BE49-F238E27FC236}">
                <a16:creationId xmlns:a16="http://schemas.microsoft.com/office/drawing/2014/main" id="{DFCD5EF2-B7A9-42D9-A497-4ADDEC701EC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01662" y="1889919"/>
            <a:ext cx="7940675" cy="3078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77304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26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06587580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44" t="45647" r="43694" b="28883"/>
          <a:stretch/>
        </p:blipFill>
        <p:spPr>
          <a:xfrm>
            <a:off x="102976" y="97414"/>
            <a:ext cx="626073" cy="45046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29049" y="224298"/>
            <a:ext cx="588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rgbClr val="BF2F58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QnA</a:t>
            </a:r>
            <a:endParaRPr lang="ko-KR" altLang="en-US" dirty="0">
              <a:solidFill>
                <a:srgbClr val="BF2F58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593571" y="2036618"/>
            <a:ext cx="4131426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0" dirty="0" err="1">
                <a:solidFill>
                  <a:srgbClr val="FF0000"/>
                </a:solidFill>
              </a:rPr>
              <a:t>QnA</a:t>
            </a:r>
            <a:endParaRPr lang="ko-KR" altLang="en-US" sz="15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0427180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1200</TotalTime>
  <Words>85</Words>
  <Application>Microsoft Office PowerPoint</Application>
  <PresentationFormat>화면 슬라이드 쇼(4:3)</PresentationFormat>
  <Paragraphs>25</Paragraphs>
  <Slides>9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6" baseType="lpstr">
      <vt:lpstr>Karmatic Arcade</vt:lpstr>
      <vt:lpstr>LVDC Game Over 2</vt:lpstr>
      <vt:lpstr>나눔고딕 ExtraBold</vt:lpstr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Cho chunjae</dc:creator>
  <cp:lastModifiedBy>서승환</cp:lastModifiedBy>
  <cp:revision>72</cp:revision>
  <dcterms:created xsi:type="dcterms:W3CDTF">2015-03-01T15:12:57Z</dcterms:created>
  <dcterms:modified xsi:type="dcterms:W3CDTF">2021-11-02T06:36:32Z</dcterms:modified>
</cp:coreProperties>
</file>